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3" r:id="rId7"/>
    <p:sldId id="264" r:id="rId8"/>
    <p:sldId id="266" r:id="rId9"/>
    <p:sldId id="268" r:id="rId10"/>
    <p:sldId id="270" r:id="rId11"/>
    <p:sldId id="27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46D016-BE86-421B-BA63-229656E83823}">
          <p14:sldIdLst/>
        </p14:section>
        <p14:section name="Home" id="{B676423B-E24F-45E9-8EE0-5A913B908F8F}">
          <p14:sldIdLst>
            <p14:sldId id="256"/>
          </p14:sldIdLst>
        </p14:section>
        <p14:section name="Developer" id="{4EE2BCA3-F3E2-448A-9DE8-799B109F64DA}">
          <p14:sldIdLst>
            <p14:sldId id="257"/>
            <p14:sldId id="258"/>
          </p14:sldIdLst>
        </p14:section>
        <p14:section name="Developer_db and Flask" id="{11569D0F-B036-4A10-94CC-7020D5F15590}">
          <p14:sldIdLst>
            <p14:sldId id="259"/>
            <p14:sldId id="260"/>
          </p14:sldIdLst>
        </p14:section>
        <p14:section name="JS" id="{2C9900E6-2564-4BFE-8B8D-DD37983EB98E}">
          <p14:sldIdLst>
            <p14:sldId id="263"/>
            <p14:sldId id="264"/>
            <p14:sldId id="266"/>
          </p14:sldIdLst>
        </p14:section>
        <p14:section name="Analysis" id="{692DB9A8-174A-4DC5-9373-A051947298B8}">
          <p14:sldIdLst>
            <p14:sldId id="268"/>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4632" autoAdjust="0"/>
  </p:normalViewPr>
  <p:slideViewPr>
    <p:cSldViewPr snapToGrid="0">
      <p:cViewPr varScale="1">
        <p:scale>
          <a:sx n="118" d="100"/>
          <a:sy n="118" d="100"/>
        </p:scale>
        <p:origin x="610" y="86"/>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A2FE8-8F3F-431B-8FA8-56A026410B8F}" type="datetimeFigureOut">
              <a:rPr lang="en-US" smtClean="0"/>
              <a:t>4/27/2020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2AF981-DE08-4AE9-813A-0D2B17E7840F}" type="slidenum">
              <a:rPr lang="en-US" smtClean="0"/>
              <a:t>‹#›</a:t>
            </a:fld>
            <a:endParaRPr lang="en-US"/>
          </a:p>
        </p:txBody>
      </p:sp>
    </p:spTree>
    <p:extLst>
      <p:ext uri="{BB962C8B-B14F-4D97-AF65-F5344CB8AC3E}">
        <p14:creationId xmlns:p14="http://schemas.microsoft.com/office/powerpoint/2010/main" val="1085606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AF981-DE08-4AE9-813A-0D2B17E7840F}" type="slidenum">
              <a:rPr lang="en-US" smtClean="0"/>
              <a:t>9</a:t>
            </a:fld>
            <a:endParaRPr lang="en-US"/>
          </a:p>
        </p:txBody>
      </p:sp>
    </p:spTree>
    <p:extLst>
      <p:ext uri="{BB962C8B-B14F-4D97-AF65-F5344CB8AC3E}">
        <p14:creationId xmlns:p14="http://schemas.microsoft.com/office/powerpoint/2010/main" val="1085729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F6E82-E758-488C-95AD-E51CC4DC3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AE9A9B-6997-423C-B489-B17AF60682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8B9BD1-1C33-4A2D-A594-9B2A9796F984}"/>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5" name="Footer Placeholder 4">
            <a:extLst>
              <a:ext uri="{FF2B5EF4-FFF2-40B4-BE49-F238E27FC236}">
                <a16:creationId xmlns:a16="http://schemas.microsoft.com/office/drawing/2014/main" id="{34D487A1-4B6A-47E6-A7EE-EE29EDA3EF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F131B-1F45-4ACF-888D-13A753E1DD62}"/>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00960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8B9E-EB4D-434C-923A-72A0A77769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1EBBB8-645B-4432-B5FE-35820BF0FA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C10F9-E754-4B4A-9D31-AC4C5455D860}"/>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5" name="Footer Placeholder 4">
            <a:extLst>
              <a:ext uri="{FF2B5EF4-FFF2-40B4-BE49-F238E27FC236}">
                <a16:creationId xmlns:a16="http://schemas.microsoft.com/office/drawing/2014/main" id="{4017C59F-384E-4E10-883B-35BA1642F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010E0-D1E4-4E1A-9498-57130EC32726}"/>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3489888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7CC847-1FB1-47CC-95B0-BE1936FBAB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E38C6C-DC74-4F6F-ADC5-A1F4AFDDE6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6863A-137B-4A62-88E0-7B69A707ED78}"/>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5" name="Footer Placeholder 4">
            <a:extLst>
              <a:ext uri="{FF2B5EF4-FFF2-40B4-BE49-F238E27FC236}">
                <a16:creationId xmlns:a16="http://schemas.microsoft.com/office/drawing/2014/main" id="{A019DF4E-B05A-46C1-83DD-B52FABA94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2F341-9976-43BF-980C-28765700113A}"/>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07893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F1D-E9F2-42A0-A4B7-14F476FE37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55423-4602-44BA-94AD-721BD17700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3617D-ECE9-4B00-9091-22B5357C1361}"/>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5" name="Footer Placeholder 4">
            <a:extLst>
              <a:ext uri="{FF2B5EF4-FFF2-40B4-BE49-F238E27FC236}">
                <a16:creationId xmlns:a16="http://schemas.microsoft.com/office/drawing/2014/main" id="{63090AE4-9DA7-44DD-8185-DFCEAC26A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76E59-B66D-4D0E-9A94-B738C3921CDC}"/>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3176167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930F-D5C9-4EF7-8221-4B134B14AE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4C6F2C-11D6-4641-BFE9-E835939271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3B2457-E2F5-4046-9E4F-5CC17279E7BD}"/>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5" name="Footer Placeholder 4">
            <a:extLst>
              <a:ext uri="{FF2B5EF4-FFF2-40B4-BE49-F238E27FC236}">
                <a16:creationId xmlns:a16="http://schemas.microsoft.com/office/drawing/2014/main" id="{D11A7B36-C66A-458B-A530-9E2F66C207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29A3D-E274-4214-946D-BDE29DB626BC}"/>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35497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674C-8DE2-4A8F-BE4C-041388EDC8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74DA4C-39A3-47EC-B617-17E5E9EB5A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415408-1AAB-4351-83E6-A821477DAB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00781F-FF51-4668-843A-EDBA622824F1}"/>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6" name="Footer Placeholder 5">
            <a:extLst>
              <a:ext uri="{FF2B5EF4-FFF2-40B4-BE49-F238E27FC236}">
                <a16:creationId xmlns:a16="http://schemas.microsoft.com/office/drawing/2014/main" id="{21E341AF-8A93-4640-92CA-B83266E745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8178B-FE23-4248-9945-DA0597320293}"/>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99988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8DE2A-C88C-42B7-9EE3-0633369CD3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3B34AD-50FD-45E5-87FE-8600A5DDFE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7FA0EB-41DB-4BE8-BFD2-C02A65E2CD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CE176C-2753-472E-932E-1F7B480A0B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74F039-6C1E-426E-8823-1450827685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C64AED-7C9F-4183-B725-885D2D5EA544}"/>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8" name="Footer Placeholder 7">
            <a:extLst>
              <a:ext uri="{FF2B5EF4-FFF2-40B4-BE49-F238E27FC236}">
                <a16:creationId xmlns:a16="http://schemas.microsoft.com/office/drawing/2014/main" id="{3D50B723-6350-434A-8956-01634DC97C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46F813-FD5C-423F-9477-E6DE252A1923}"/>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211752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939C-7854-4110-B355-53AA9F6CF8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7F3B2D-76BE-427B-B46C-3E231FF49169}"/>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4" name="Footer Placeholder 3">
            <a:extLst>
              <a:ext uri="{FF2B5EF4-FFF2-40B4-BE49-F238E27FC236}">
                <a16:creationId xmlns:a16="http://schemas.microsoft.com/office/drawing/2014/main" id="{3305362E-DC5D-4545-8AF4-C6A983C359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1CDA67-17EF-46DD-A622-9BC1E5CD2455}"/>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223312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791EBE-E75A-4827-871E-CDCA096CB4B3}"/>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3" name="Footer Placeholder 2">
            <a:extLst>
              <a:ext uri="{FF2B5EF4-FFF2-40B4-BE49-F238E27FC236}">
                <a16:creationId xmlns:a16="http://schemas.microsoft.com/office/drawing/2014/main" id="{AD1E2C57-D55E-4BBC-9406-F413ECEF4B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7871E4-8FFC-4DDF-BDAF-02417235DF98}"/>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4278845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9812-DDCF-4970-A3E3-1CAA8B9EB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3E9991-BAE5-4D34-816F-6C6FCDAE4E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F1F2C4-BCF0-4EA3-AFBA-AC4DAC6167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4013F7-A29B-4B84-B9F4-FEA7AE89F7D1}"/>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6" name="Footer Placeholder 5">
            <a:extLst>
              <a:ext uri="{FF2B5EF4-FFF2-40B4-BE49-F238E27FC236}">
                <a16:creationId xmlns:a16="http://schemas.microsoft.com/office/drawing/2014/main" id="{9E48DEF4-E2AD-48D5-B1CC-65DB76ECCA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7DF8C9-45EF-45AA-9C58-19F4603E7C11}"/>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2998433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B0881-02A4-4E30-B4E0-40541B8855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225962-89EE-440F-AA5B-12B2EAE4E0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0F4C92-D57D-4664-99D9-C62CE18AB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03B07B-8386-4072-84E6-93B19A8509D5}"/>
              </a:ext>
            </a:extLst>
          </p:cNvPr>
          <p:cNvSpPr>
            <a:spLocks noGrp="1"/>
          </p:cNvSpPr>
          <p:nvPr>
            <p:ph type="dt" sz="half" idx="10"/>
          </p:nvPr>
        </p:nvSpPr>
        <p:spPr/>
        <p:txBody>
          <a:bodyPr/>
          <a:lstStyle/>
          <a:p>
            <a:fld id="{B6DD9D23-1787-482D-86D5-CC780A2CFE28}" type="datetimeFigureOut">
              <a:rPr lang="en-US" smtClean="0"/>
              <a:t>4/27/2020</a:t>
            </a:fld>
            <a:endParaRPr lang="en-US"/>
          </a:p>
        </p:txBody>
      </p:sp>
      <p:sp>
        <p:nvSpPr>
          <p:cNvPr id="6" name="Footer Placeholder 5">
            <a:extLst>
              <a:ext uri="{FF2B5EF4-FFF2-40B4-BE49-F238E27FC236}">
                <a16:creationId xmlns:a16="http://schemas.microsoft.com/office/drawing/2014/main" id="{4DBA3FD3-650D-42C3-92E2-8F8E0EA0D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F81294-6D90-41F7-92DF-2886FB77B7E6}"/>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644754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45B3CB-9152-4BB7-BAD5-71AEF196DB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D1658-A062-485E-8958-0FACFF6996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520D0-2929-45D1-8216-38485C30D8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D9D23-1787-482D-86D5-CC780A2CFE28}" type="datetimeFigureOut">
              <a:rPr lang="en-US" smtClean="0"/>
              <a:t>4/27/2020</a:t>
            </a:fld>
            <a:endParaRPr lang="en-US"/>
          </a:p>
        </p:txBody>
      </p:sp>
      <p:sp>
        <p:nvSpPr>
          <p:cNvPr id="5" name="Footer Placeholder 4">
            <a:extLst>
              <a:ext uri="{FF2B5EF4-FFF2-40B4-BE49-F238E27FC236}">
                <a16:creationId xmlns:a16="http://schemas.microsoft.com/office/drawing/2014/main" id="{B7BAEA91-02B8-4677-9D95-72926D03B0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9857E7-4E6B-4C6E-A7D9-8A0B189C8C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07039C-3684-44C5-BE6B-B09A0192335B}" type="slidenum">
              <a:rPr lang="en-US" smtClean="0"/>
              <a:t>‹#›</a:t>
            </a:fld>
            <a:endParaRPr lang="en-US"/>
          </a:p>
        </p:txBody>
      </p:sp>
    </p:spTree>
    <p:extLst>
      <p:ext uri="{BB962C8B-B14F-4D97-AF65-F5344CB8AC3E}">
        <p14:creationId xmlns:p14="http://schemas.microsoft.com/office/powerpoint/2010/main" val="3444158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9.xml"/><Relationship Id="rId3" Type="http://schemas.openxmlformats.org/officeDocument/2006/relationships/image" Target="../media/image2.png"/><Relationship Id="rId7" Type="http://schemas.openxmlformats.org/officeDocument/2006/relationships/slide" Target="slide4.xm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slide" Target="slide6.xml"/><Relationship Id="rId4" Type="http://schemas.openxmlformats.org/officeDocument/2006/relationships/slide" Target="slide2.xml"/><Relationship Id="rId9" Type="http://schemas.openxmlformats.org/officeDocument/2006/relationships/image" Target="../media/image4.png"/><Relationship Id="rId1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14.sv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slide" Target="slide7.xml"/><Relationship Id="rId4" Type="http://schemas.openxmlformats.org/officeDocument/2006/relationships/image" Target="../media/image15.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image" Target="../media/image21.svg"/><Relationship Id="rId5" Type="http://schemas.openxmlformats.org/officeDocument/2006/relationships/image" Target="../media/image18.png"/><Relationship Id="rId10" Type="http://schemas.openxmlformats.org/officeDocument/2006/relationships/image" Target="../media/image20.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C6E8237B-533C-4621-AA77-D53E2FC13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9" y="-7037"/>
            <a:ext cx="12204509" cy="6865037"/>
          </a:xfrm>
          <a:prstGeom prst="rect">
            <a:avLst/>
          </a:prstGeom>
        </p:spPr>
      </p:pic>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C2507B21-297E-4330-A15B-675840E2ECDD}"/>
                  </a:ext>
                </a:extLst>
              </p:cNvPr>
              <p:cNvGraphicFramePr>
                <a:graphicFrameLocks noChangeAspect="1"/>
              </p:cNvGraphicFramePr>
              <p:nvPr>
                <p:extLst>
                  <p:ext uri="{D42A27DB-BD31-4B8C-83A1-F6EECF244321}">
                    <p14:modId xmlns:p14="http://schemas.microsoft.com/office/powerpoint/2010/main" val="1888064167"/>
                  </p:ext>
                </p:extLst>
              </p:nvPr>
            </p:nvGraphicFramePr>
            <p:xfrm>
              <a:off x="278823" y="4150922"/>
              <a:ext cx="3048000" cy="1714500"/>
            </p:xfrm>
            <a:graphic>
              <a:graphicData uri="http://schemas.microsoft.com/office/powerpoint/2016/sectionzoom">
                <psez:sectionZm>
                  <psez:sectionZmObj sectionId="{4EE2BCA3-F3E2-448A-9DE8-799B109F64DA}">
                    <psez:zmPr id="{2E7D7272-2E8D-45E5-9B82-47F988D53CA2}" transitionDur="1000" showBg="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7" name="Section Zoom 6">
                <a:hlinkClick r:id="rId4" action="ppaction://hlinksldjump"/>
                <a:extLst>
                  <a:ext uri="{FF2B5EF4-FFF2-40B4-BE49-F238E27FC236}">
                    <a16:creationId xmlns:a16="http://schemas.microsoft.com/office/drawing/2014/main" id="{C2507B21-297E-4330-A15B-675840E2ECDD}"/>
                  </a:ext>
                </a:extLst>
              </p:cNvPr>
              <p:cNvPicPr>
                <a:picLocks noGrp="1" noRot="1" noChangeAspect="1" noMove="1" noResize="1" noEditPoints="1" noAdjustHandles="1" noChangeArrowheads="1" noChangeShapeType="1"/>
              </p:cNvPicPr>
              <p:nvPr/>
            </p:nvPicPr>
            <p:blipFill>
              <a:blip r:embed="rId5"/>
              <a:stretch>
                <a:fillRect/>
              </a:stretch>
            </p:blipFill>
            <p:spPr>
              <a:xfrm>
                <a:off x="278823" y="4150922"/>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D0216EF4-DE17-4BC5-BF5D-E990E251BF28}"/>
                  </a:ext>
                </a:extLst>
              </p:cNvPr>
              <p:cNvGraphicFramePr>
                <a:graphicFrameLocks noChangeAspect="1"/>
              </p:cNvGraphicFramePr>
              <p:nvPr>
                <p:extLst>
                  <p:ext uri="{D42A27DB-BD31-4B8C-83A1-F6EECF244321}">
                    <p14:modId xmlns:p14="http://schemas.microsoft.com/office/powerpoint/2010/main" val="3222684522"/>
                  </p:ext>
                </p:extLst>
              </p:nvPr>
            </p:nvGraphicFramePr>
            <p:xfrm>
              <a:off x="1041529" y="1971564"/>
              <a:ext cx="4219662" cy="2373560"/>
            </p:xfrm>
            <a:graphic>
              <a:graphicData uri="http://schemas.microsoft.com/office/powerpoint/2016/sectionzoom">
                <psez:sectionZm>
                  <psez:sectionZmObj sectionId="{11569D0F-B036-4A10-94CC-7020D5F15590}">
                    <psez:zmPr id="{57F03C71-02AF-4CF9-940E-86D3DD43907A}" transitionDur="1000" showBg="0">
                      <p166:blipFill xmlns:p166="http://schemas.microsoft.com/office/powerpoint/2016/6/main">
                        <a:blip r:embed="rId6"/>
                        <a:stretch>
                          <a:fillRect/>
                        </a:stretch>
                      </p166:blipFill>
                      <p166:spPr xmlns:p166="http://schemas.microsoft.com/office/powerpoint/2016/6/main">
                        <a:xfrm>
                          <a:off x="0" y="0"/>
                          <a:ext cx="4219662" cy="2373560"/>
                        </a:xfrm>
                        <a:prstGeom prst="rect">
                          <a:avLst/>
                        </a:prstGeom>
                      </p166:spPr>
                    </psez:zmPr>
                  </psez:sectionZmObj>
                </psez:sectionZm>
              </a:graphicData>
            </a:graphic>
          </p:graphicFrame>
        </mc:Choice>
        <mc:Fallback xmlns="">
          <p:pic>
            <p:nvPicPr>
              <p:cNvPr id="9" name="Section Zoom 8">
                <a:hlinkClick r:id="rId7" action="ppaction://hlinksldjump"/>
                <a:extLst>
                  <a:ext uri="{FF2B5EF4-FFF2-40B4-BE49-F238E27FC236}">
                    <a16:creationId xmlns:a16="http://schemas.microsoft.com/office/drawing/2014/main" id="{D0216EF4-DE17-4BC5-BF5D-E990E251BF28}"/>
                  </a:ext>
                </a:extLst>
              </p:cNvPr>
              <p:cNvPicPr>
                <a:picLocks noGrp="1" noRot="1" noChangeAspect="1" noMove="1" noResize="1" noEditPoints="1" noAdjustHandles="1" noChangeArrowheads="1" noChangeShapeType="1"/>
              </p:cNvPicPr>
              <p:nvPr/>
            </p:nvPicPr>
            <p:blipFill>
              <a:blip r:embed="rId8"/>
              <a:stretch>
                <a:fillRect/>
              </a:stretch>
            </p:blipFill>
            <p:spPr>
              <a:xfrm>
                <a:off x="1041529" y="1971564"/>
                <a:ext cx="4219662" cy="237356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047F26E5-79F0-47AE-86EA-757953A14CA8}"/>
                  </a:ext>
                </a:extLst>
              </p:cNvPr>
              <p:cNvGraphicFramePr>
                <a:graphicFrameLocks noChangeAspect="1"/>
              </p:cNvGraphicFramePr>
              <p:nvPr>
                <p:extLst>
                  <p:ext uri="{D42A27DB-BD31-4B8C-83A1-F6EECF244321}">
                    <p14:modId xmlns:p14="http://schemas.microsoft.com/office/powerpoint/2010/main" val="2264923816"/>
                  </p:ext>
                </p:extLst>
              </p:nvPr>
            </p:nvGraphicFramePr>
            <p:xfrm>
              <a:off x="4438067" y="2877663"/>
              <a:ext cx="3323359" cy="3323359"/>
            </p:xfrm>
            <a:graphic>
              <a:graphicData uri="http://schemas.microsoft.com/office/powerpoint/2016/sectionzoom">
                <psez:sectionZm>
                  <psez:sectionZmObj sectionId="{2C9900E6-2564-4BFE-8B8D-DD37983EB98E}">
                    <psez:zmPr id="{9722ED34-1344-4FFB-A765-C0C32D21E5AF}"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3323359" cy="3323359"/>
                        </a:xfrm>
                        <a:prstGeom prst="rect">
                          <a:avLst/>
                        </a:prstGeom>
                      </p166:spPr>
                    </psez:zmPr>
                  </psez:sectionZmObj>
                </psez:sectionZm>
              </a:graphicData>
            </a:graphic>
          </p:graphicFrame>
        </mc:Choice>
        <mc:Fallback xmlns="">
          <p:pic>
            <p:nvPicPr>
              <p:cNvPr id="13" name="Section Zoom 12">
                <a:hlinkClick r:id="rId10" action="ppaction://hlinksldjump"/>
                <a:extLst>
                  <a:ext uri="{FF2B5EF4-FFF2-40B4-BE49-F238E27FC236}">
                    <a16:creationId xmlns:a16="http://schemas.microsoft.com/office/drawing/2014/main" id="{047F26E5-79F0-47AE-86EA-757953A14CA8}"/>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4438067" y="2877663"/>
                <a:ext cx="3323359" cy="332335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A042CBD4-4F8B-4F89-B714-3E752A0981AF}"/>
                  </a:ext>
                </a:extLst>
              </p:cNvPr>
              <p:cNvGraphicFramePr>
                <a:graphicFrameLocks noChangeAspect="1"/>
              </p:cNvGraphicFramePr>
              <p:nvPr>
                <p:extLst>
                  <p:ext uri="{D42A27DB-BD31-4B8C-83A1-F6EECF244321}">
                    <p14:modId xmlns:p14="http://schemas.microsoft.com/office/powerpoint/2010/main" val="2848050357"/>
                  </p:ext>
                </p:extLst>
              </p:nvPr>
            </p:nvGraphicFramePr>
            <p:xfrm>
              <a:off x="7533057" y="1216310"/>
              <a:ext cx="2525343" cy="2525343"/>
            </p:xfrm>
            <a:graphic>
              <a:graphicData uri="http://schemas.microsoft.com/office/powerpoint/2016/sectionzoom">
                <psez:sectionZm>
                  <psez:sectionZmObj sectionId="{692DB9A8-174A-4DC5-9373-A051947298B8}">
                    <psez:zmPr id="{4E0943B0-47B4-4159-90F0-77658F505AF0}" imageType="cover" transitionDur="1000" showBg="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2525343" cy="2525343"/>
                        </a:xfrm>
                        <a:prstGeom prst="rect">
                          <a:avLst/>
                        </a:prstGeom>
                      </p166:spPr>
                    </psez:zmPr>
                  </psez:sectionZmObj>
                </psez:sectionZm>
              </a:graphicData>
            </a:graphic>
          </p:graphicFrame>
        </mc:Choice>
        <mc:Fallback xmlns="">
          <p:pic>
            <p:nvPicPr>
              <p:cNvPr id="15" name="Section Zoom 14">
                <a:hlinkClick r:id="rId13" action="ppaction://hlinksldjump"/>
                <a:extLst>
                  <a:ext uri="{FF2B5EF4-FFF2-40B4-BE49-F238E27FC236}">
                    <a16:creationId xmlns:a16="http://schemas.microsoft.com/office/drawing/2014/main" id="{A042CBD4-4F8B-4F89-B714-3E752A0981AF}"/>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7533057" y="1216310"/>
                <a:ext cx="2525343" cy="2525343"/>
              </a:xfrm>
              <a:prstGeom prst="rect">
                <a:avLst/>
              </a:prstGeom>
            </p:spPr>
          </p:pic>
        </mc:Fallback>
      </mc:AlternateContent>
    </p:spTree>
    <p:extLst>
      <p:ext uri="{BB962C8B-B14F-4D97-AF65-F5344CB8AC3E}">
        <p14:creationId xmlns:p14="http://schemas.microsoft.com/office/powerpoint/2010/main" val="4251851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1116775"/>
            <a:ext cx="6839673" cy="36667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What?</a:t>
            </a:r>
            <a:r>
              <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US" sz="2400" dirty="0">
                <a:solidFill>
                  <a:prstClr val="white"/>
                </a:solidFill>
                <a:latin typeface="Bahnschrift Light" panose="020B0502040204020203" pitchFamily="34" charset="0"/>
              </a:rPr>
              <a:t>The project aimed at building interactive charts showing relationship between Development Type, Programming Languages used, Compensation of respondents converted to USD and the Job satisfaction. </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spTree>
    <p:extLst>
      <p:ext uri="{BB962C8B-B14F-4D97-AF65-F5344CB8AC3E}">
        <p14:creationId xmlns:p14="http://schemas.microsoft.com/office/powerpoint/2010/main" val="593335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8" y="1116775"/>
            <a:ext cx="5537894" cy="417084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Results?</a:t>
            </a:r>
            <a:r>
              <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lvl="0"/>
            <a:r>
              <a:rPr lang="en-US" sz="2400" dirty="0">
                <a:solidFill>
                  <a:prstClr val="white"/>
                </a:solidFill>
                <a:latin typeface="Bahnschrift Light" panose="020B0502040204020203" pitchFamily="34" charset="0"/>
              </a:rPr>
              <a:t>The resulted tool is visually pleasant and easy to use. By just clicking on the specific parts of the charts the user can get idea on which languages are most popular in a specific domain and most common compensations. Information about job satisfaction relative to the compensation is made available to user in a boxplot chart. All this can be filtered by country which is available to user as drop-down menu.</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pic>
        <p:nvPicPr>
          <p:cNvPr id="2" name="dc.js - Dimensional Charting Javascript Library - Google Chrome 2020-04-26 18-28-26">
            <a:hlinkClick r:id="" action="ppaction://media"/>
            <a:extLst>
              <a:ext uri="{FF2B5EF4-FFF2-40B4-BE49-F238E27FC236}">
                <a16:creationId xmlns:a16="http://schemas.microsoft.com/office/drawing/2014/main" id="{B570F8A5-922E-4661-9749-CCB7D5BC59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1" t="14179" r="1322" b="4657"/>
          <a:stretch/>
        </p:blipFill>
        <p:spPr>
          <a:xfrm>
            <a:off x="5831174" y="1896256"/>
            <a:ext cx="6168452" cy="2773180"/>
          </a:xfrm>
          <a:prstGeom prst="rect">
            <a:avLst/>
          </a:prstGeom>
        </p:spPr>
      </p:pic>
    </p:spTree>
    <p:extLst>
      <p:ext uri="{BB962C8B-B14F-4D97-AF65-F5344CB8AC3E}">
        <p14:creationId xmlns:p14="http://schemas.microsoft.com/office/powerpoint/2010/main" val="358022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B8F9F8B-DCFE-494E-A0F2-151FA438AF2A}"/>
              </a:ext>
            </a:extLst>
          </p:cNvPr>
          <p:cNvSpPr/>
          <p:nvPr/>
        </p:nvSpPr>
        <p:spPr>
          <a:xfrm>
            <a:off x="3150621"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pic>
        <p:nvPicPr>
          <p:cNvPr id="7" name="Graphic 6" descr="Folder Search">
            <a:extLst>
              <a:ext uri="{FF2B5EF4-FFF2-40B4-BE49-F238E27FC236}">
                <a16:creationId xmlns:a16="http://schemas.microsoft.com/office/drawing/2014/main" id="{1A7C6979-7CBB-44F6-B8F8-57A4193146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30208" y="1534206"/>
            <a:ext cx="2331584" cy="2331584"/>
          </a:xfrm>
          <a:prstGeom prst="rect">
            <a:avLst/>
          </a:prstGeom>
        </p:spPr>
      </p:pic>
      <p:pic>
        <p:nvPicPr>
          <p:cNvPr id="8" name="Picture 7" descr="A close up of a map&#10;&#10;Description automatically generated">
            <a:extLst>
              <a:ext uri="{FF2B5EF4-FFF2-40B4-BE49-F238E27FC236}">
                <a16:creationId xmlns:a16="http://schemas.microsoft.com/office/drawing/2014/main" id="{09CC302F-FB31-4749-8081-CC7A91634471}"/>
              </a:ext>
            </a:extLst>
          </p:cNvPr>
          <p:cNvPicPr>
            <a:picLocks noChangeAspect="1"/>
          </p:cNvPicPr>
          <p:nvPr/>
        </p:nvPicPr>
        <p:blipFill rotWithShape="1">
          <a:blip r:embed="rId4">
            <a:extLst>
              <a:ext uri="{28A0092B-C50C-407E-A947-70E740481C1C}">
                <a14:useLocalDpi xmlns:a14="http://schemas.microsoft.com/office/drawing/2010/main" val="0"/>
              </a:ext>
            </a:extLst>
          </a:blip>
          <a:srcRect l="6265" t="13179" r="15009"/>
          <a:stretch/>
        </p:blipFill>
        <p:spPr>
          <a:xfrm>
            <a:off x="-3102429" y="2314576"/>
            <a:ext cx="3020786" cy="2359478"/>
          </a:xfrm>
          <a:prstGeom prst="rect">
            <a:avLst/>
          </a:prstGeom>
          <a:ln>
            <a:solidFill>
              <a:schemeClr val="bg1"/>
            </a:solidFill>
          </a:ln>
        </p:spPr>
      </p:pic>
      <p:sp>
        <p:nvSpPr>
          <p:cNvPr id="10" name="TextBox 9">
            <a:extLst>
              <a:ext uri="{FF2B5EF4-FFF2-40B4-BE49-F238E27FC236}">
                <a16:creationId xmlns:a16="http://schemas.microsoft.com/office/drawing/2014/main" id="{E6F45254-8297-408B-AAA6-5F704A916A89}"/>
              </a:ext>
            </a:extLst>
          </p:cNvPr>
          <p:cNvSpPr txBox="1"/>
          <p:nvPr/>
        </p:nvSpPr>
        <p:spPr>
          <a:xfrm>
            <a:off x="3941564" y="3865790"/>
            <a:ext cx="1527232" cy="738664"/>
          </a:xfrm>
          <a:prstGeom prst="rect">
            <a:avLst/>
          </a:prstGeom>
          <a:noFill/>
        </p:spPr>
        <p:txBody>
          <a:bodyPr wrap="square" rtlCol="0">
            <a:spAutoFit/>
          </a:bodyPr>
          <a:lstStyle/>
          <a:p>
            <a:r>
              <a:rPr lang="en-US" sz="4200" dirty="0">
                <a:solidFill>
                  <a:schemeClr val="bg1"/>
                </a:solidFill>
                <a:latin typeface="Bahnschrift Light" panose="020B0502040204020203" pitchFamily="34" charset="0"/>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5338762" y="3865790"/>
            <a:ext cx="3061607" cy="738664"/>
          </a:xfrm>
          <a:prstGeom prst="rect">
            <a:avLst/>
          </a:prstGeom>
          <a:noFill/>
        </p:spPr>
        <p:txBody>
          <a:bodyPr wrap="square" rtlCol="0">
            <a:spAutoFit/>
          </a:bodyPr>
          <a:lstStyle/>
          <a:p>
            <a:pPr algn="ctr"/>
            <a:r>
              <a:rPr lang="en-US" sz="4200" dirty="0">
                <a:solidFill>
                  <a:schemeClr val="bg1"/>
                </a:solidFill>
                <a:latin typeface="Bahnschrift Light" panose="020B0502040204020203" pitchFamily="34" charset="0"/>
              </a:rPr>
              <a:t>Preparation</a:t>
            </a:r>
          </a:p>
        </p:txBody>
      </p:sp>
      <p:sp>
        <p:nvSpPr>
          <p:cNvPr id="12" name="TextBox 11">
            <a:extLst>
              <a:ext uri="{FF2B5EF4-FFF2-40B4-BE49-F238E27FC236}">
                <a16:creationId xmlns:a16="http://schemas.microsoft.com/office/drawing/2014/main" id="{48EBD9BE-4AF0-4E3D-B73B-207459007C0D}"/>
              </a:ext>
            </a:extLst>
          </p:cNvPr>
          <p:cNvSpPr txBox="1"/>
          <p:nvPr/>
        </p:nvSpPr>
        <p:spPr>
          <a:xfrm>
            <a:off x="6468480" y="6858000"/>
            <a:ext cx="2336963"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Developer Survey is collected from over 80K respondents throughout 2019</a:t>
            </a:r>
          </a:p>
        </p:txBody>
      </p:sp>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12208AF0-7833-4A7E-AC54-5414D7FB3DE0}"/>
                  </a:ext>
                </a:extLst>
              </p:cNvPr>
              <p:cNvGraphicFramePr>
                <a:graphicFrameLocks noChangeAspect="1"/>
              </p:cNvGraphicFramePr>
              <p:nvPr>
                <p:extLst>
                  <p:ext uri="{D42A27DB-BD31-4B8C-83A1-F6EECF244321}">
                    <p14:modId xmlns:p14="http://schemas.microsoft.com/office/powerpoint/2010/main" val="2023279355"/>
                  </p:ext>
                </p:extLst>
              </p:nvPr>
            </p:nvGraphicFramePr>
            <p:xfrm>
              <a:off x="12596980" y="1219098"/>
              <a:ext cx="3895033" cy="2190956"/>
            </p:xfrm>
            <a:graphic>
              <a:graphicData uri="http://schemas.microsoft.com/office/powerpoint/2016/sectionzoom">
                <psez:sectionZm>
                  <psez:sectionZmObj sectionId="{11569D0F-B036-4A10-94CC-7020D5F15590}">
                    <psez:zmPr id="{1B6AF51A-16F1-40E6-9A80-A73C8957759B}" transitionDur="1000" showBg="0">
                      <p166:blipFill xmlns:p166="http://schemas.microsoft.com/office/powerpoint/2016/6/main">
                        <a:blip r:embed="rId5"/>
                        <a:stretch>
                          <a:fillRect/>
                        </a:stretch>
                      </p166:blipFill>
                      <p166:spPr xmlns:p166="http://schemas.microsoft.com/office/powerpoint/2016/6/main">
                        <a:xfrm>
                          <a:off x="0" y="0"/>
                          <a:ext cx="3895033" cy="2190956"/>
                        </a:xfrm>
                        <a:prstGeom prst="rect">
                          <a:avLst/>
                        </a:prstGeom>
                      </p166:spPr>
                    </psez:zmPr>
                  </psez:sectionZmObj>
                </psez:sectionZm>
              </a:graphicData>
            </a:graphic>
          </p:graphicFrame>
        </mc:Choice>
        <mc:Fallback xmlns="">
          <p:pic>
            <p:nvPicPr>
              <p:cNvPr id="14" name="Section Zoom 13">
                <a:hlinkClick r:id="rId6" action="ppaction://hlinksldjump"/>
                <a:extLst>
                  <a:ext uri="{FF2B5EF4-FFF2-40B4-BE49-F238E27FC236}">
                    <a16:creationId xmlns:a16="http://schemas.microsoft.com/office/drawing/2014/main" id="{12208AF0-7833-4A7E-AC54-5414D7FB3DE0}"/>
                  </a:ext>
                </a:extLst>
              </p:cNvPr>
              <p:cNvPicPr>
                <a:picLocks noGrp="1" noRot="1" noChangeAspect="1" noMove="1" noResize="1" noEditPoints="1" noAdjustHandles="1" noChangeArrowheads="1" noChangeShapeType="1"/>
              </p:cNvPicPr>
              <p:nvPr/>
            </p:nvPicPr>
            <p:blipFill>
              <a:blip r:embed="rId7"/>
              <a:stretch>
                <a:fillRect/>
              </a:stretch>
            </p:blipFill>
            <p:spPr>
              <a:xfrm>
                <a:off x="12596980" y="1219098"/>
                <a:ext cx="3895033" cy="2190956"/>
              </a:xfrm>
              <a:prstGeom prst="rect">
                <a:avLst/>
              </a:prstGeom>
            </p:spPr>
          </p:pic>
        </mc:Fallback>
      </mc:AlternateContent>
    </p:spTree>
    <p:extLst>
      <p:ext uri="{BB962C8B-B14F-4D97-AF65-F5344CB8AC3E}">
        <p14:creationId xmlns:p14="http://schemas.microsoft.com/office/powerpoint/2010/main" val="2300557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E246E7EA-A2D5-4D7A-8F03-C712B7BC68CC}"/>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pic>
        <p:nvPicPr>
          <p:cNvPr id="7" name="Graphic 6" descr="Folder Search">
            <a:extLst>
              <a:ext uri="{FF2B5EF4-FFF2-40B4-BE49-F238E27FC236}">
                <a16:creationId xmlns:a16="http://schemas.microsoft.com/office/drawing/2014/main" id="{1A7C6979-7CBB-44F6-B8F8-57A4193146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6841" y="1133492"/>
            <a:ext cx="1702255" cy="1702255"/>
          </a:xfrm>
          <a:prstGeom prst="rect">
            <a:avLst/>
          </a:prstGeom>
        </p:spPr>
      </p:pic>
      <p:pic>
        <p:nvPicPr>
          <p:cNvPr id="3" name="Picture 2" descr="A close up of a map&#10;&#10;Description automatically generated">
            <a:extLst>
              <a:ext uri="{FF2B5EF4-FFF2-40B4-BE49-F238E27FC236}">
                <a16:creationId xmlns:a16="http://schemas.microsoft.com/office/drawing/2014/main" id="{F54AFEBF-4AE6-472F-9A53-E3C3EA79D1BF}"/>
              </a:ext>
            </a:extLst>
          </p:cNvPr>
          <p:cNvPicPr>
            <a:picLocks noChangeAspect="1"/>
          </p:cNvPicPr>
          <p:nvPr/>
        </p:nvPicPr>
        <p:blipFill rotWithShape="1">
          <a:blip r:embed="rId4">
            <a:extLst>
              <a:ext uri="{28A0092B-C50C-407E-A947-70E740481C1C}">
                <a14:useLocalDpi xmlns:a14="http://schemas.microsoft.com/office/drawing/2010/main" val="0"/>
              </a:ext>
            </a:extLst>
          </a:blip>
          <a:srcRect l="6265" t="13179" r="15009"/>
          <a:stretch/>
        </p:blipFill>
        <p:spPr>
          <a:xfrm>
            <a:off x="3413212" y="2305879"/>
            <a:ext cx="3020786" cy="2359478"/>
          </a:xfrm>
          <a:prstGeom prst="rect">
            <a:avLst/>
          </a:prstGeom>
          <a:ln>
            <a:solidFill>
              <a:schemeClr val="bg1"/>
            </a:solidFill>
          </a:ln>
        </p:spPr>
      </p:pic>
      <p:sp>
        <p:nvSpPr>
          <p:cNvPr id="10" name="TextBox 9">
            <a:extLst>
              <a:ext uri="{FF2B5EF4-FFF2-40B4-BE49-F238E27FC236}">
                <a16:creationId xmlns:a16="http://schemas.microsoft.com/office/drawing/2014/main" id="{F64666CB-7EB6-4481-9D22-9A3D24E8FE91}"/>
              </a:ext>
            </a:extLst>
          </p:cNvPr>
          <p:cNvSpPr txBox="1"/>
          <p:nvPr/>
        </p:nvSpPr>
        <p:spPr>
          <a:xfrm>
            <a:off x="6488538" y="3901963"/>
            <a:ext cx="2336963"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Developer Survey is collected from over 80K respondents throughout 2019</a:t>
            </a:r>
          </a:p>
        </p:txBody>
      </p:sp>
      <p:sp>
        <p:nvSpPr>
          <p:cNvPr id="11" name="TextBox 10">
            <a:extLst>
              <a:ext uri="{FF2B5EF4-FFF2-40B4-BE49-F238E27FC236}">
                <a16:creationId xmlns:a16="http://schemas.microsoft.com/office/drawing/2014/main" id="{CA93C803-AA1C-4BF0-BBC7-494E439EED20}"/>
              </a:ext>
            </a:extLst>
          </p:cNvPr>
          <p:cNvSpPr txBox="1"/>
          <p:nvPr/>
        </p:nvSpPr>
        <p:spPr>
          <a:xfrm>
            <a:off x="6488538" y="2674178"/>
            <a:ext cx="1527232" cy="584775"/>
          </a:xfrm>
          <a:prstGeom prst="rect">
            <a:avLst/>
          </a:prstGeom>
          <a:noFill/>
        </p:spPr>
        <p:txBody>
          <a:bodyPr wrap="square" rtlCol="0">
            <a:spAutoFit/>
          </a:bodyPr>
          <a:lstStyle/>
          <a:p>
            <a:r>
              <a:rPr lang="en-US" sz="3200" dirty="0">
                <a:solidFill>
                  <a:schemeClr val="bg1"/>
                </a:solidFill>
                <a:latin typeface="Bahnschrift Light" panose="020B0502040204020203" pitchFamily="34" charset="0"/>
              </a:rPr>
              <a:t>Data</a:t>
            </a:r>
          </a:p>
        </p:txBody>
      </p:sp>
      <p:sp>
        <p:nvSpPr>
          <p:cNvPr id="12" name="TextBox 11">
            <a:extLst>
              <a:ext uri="{FF2B5EF4-FFF2-40B4-BE49-F238E27FC236}">
                <a16:creationId xmlns:a16="http://schemas.microsoft.com/office/drawing/2014/main" id="{E237CEE0-E2D0-44A6-B14F-254BEFD9AC10}"/>
              </a:ext>
            </a:extLst>
          </p:cNvPr>
          <p:cNvSpPr txBox="1"/>
          <p:nvPr/>
        </p:nvSpPr>
        <p:spPr>
          <a:xfrm>
            <a:off x="6479846" y="3258953"/>
            <a:ext cx="2494421" cy="584775"/>
          </a:xfrm>
          <a:prstGeom prst="rect">
            <a:avLst/>
          </a:prstGeom>
          <a:noFill/>
        </p:spPr>
        <p:txBody>
          <a:bodyPr wrap="square" rtlCol="0">
            <a:spAutoFit/>
          </a:bodyPr>
          <a:lstStyle/>
          <a:p>
            <a:r>
              <a:rPr lang="en-US" sz="3200" dirty="0">
                <a:solidFill>
                  <a:schemeClr val="bg1"/>
                </a:solidFill>
                <a:latin typeface="Bahnschrift Light" panose="020B0502040204020203" pitchFamily="34" charset="0"/>
              </a:rPr>
              <a:t>Preparation</a:t>
            </a:r>
          </a:p>
        </p:txBody>
      </p:sp>
    </p:spTree>
    <p:extLst>
      <p:ext uri="{BB962C8B-B14F-4D97-AF65-F5344CB8AC3E}">
        <p14:creationId xmlns:p14="http://schemas.microsoft.com/office/powerpoint/2010/main" val="3533421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A2500A15-87C2-42F7-A3CA-88A622D9874A}"/>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4328835" y="3685118"/>
            <a:ext cx="1527232"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5736531" y="3685118"/>
            <a:ext cx="2331585"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Cleaning</a:t>
            </a:r>
          </a:p>
        </p:txBody>
      </p:sp>
      <p:sp>
        <p:nvSpPr>
          <p:cNvPr id="9" name="TextBox 8">
            <a:extLst>
              <a:ext uri="{FF2B5EF4-FFF2-40B4-BE49-F238E27FC236}">
                <a16:creationId xmlns:a16="http://schemas.microsoft.com/office/drawing/2014/main" id="{23D1FD1E-C023-4D45-9C58-21BA48831A47}"/>
              </a:ext>
            </a:extLst>
          </p:cNvPr>
          <p:cNvSpPr txBox="1"/>
          <p:nvPr/>
        </p:nvSpPr>
        <p:spPr>
          <a:xfrm>
            <a:off x="4617656" y="4355356"/>
            <a:ext cx="3061607"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MongoDB</a:t>
            </a:r>
          </a:p>
        </p:txBody>
      </p:sp>
      <p:pic>
        <p:nvPicPr>
          <p:cNvPr id="3" name="Graphic 2" descr="Database">
            <a:extLst>
              <a:ext uri="{FF2B5EF4-FFF2-40B4-BE49-F238E27FC236}">
                <a16:creationId xmlns:a16="http://schemas.microsoft.com/office/drawing/2014/main" id="{A5165B82-7690-4B45-B572-8C9DBD7EC9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7688" y="1060839"/>
            <a:ext cx="2756624" cy="2756624"/>
          </a:xfrm>
          <a:prstGeom prst="rect">
            <a:avLst/>
          </a:prstGeom>
        </p:spPr>
      </p:pic>
      <p:pic>
        <p:nvPicPr>
          <p:cNvPr id="14" name="Picture 13" descr="A screenshot of a social media post&#10;&#10;Description automatically generated">
            <a:extLst>
              <a:ext uri="{FF2B5EF4-FFF2-40B4-BE49-F238E27FC236}">
                <a16:creationId xmlns:a16="http://schemas.microsoft.com/office/drawing/2014/main" id="{76C797E1-A962-4A87-82C4-DA55CBB995C1}"/>
              </a:ext>
            </a:extLst>
          </p:cNvPr>
          <p:cNvPicPr>
            <a:picLocks noChangeAspect="1"/>
          </p:cNvPicPr>
          <p:nvPr/>
        </p:nvPicPr>
        <p:blipFill rotWithShape="1">
          <a:blip r:embed="rId4">
            <a:extLst>
              <a:ext uri="{28A0092B-C50C-407E-A947-70E740481C1C}">
                <a14:useLocalDpi xmlns:a14="http://schemas.microsoft.com/office/drawing/2010/main" val="0"/>
              </a:ext>
            </a:extLst>
          </a:blip>
          <a:srcRect l="14440" t="4409"/>
          <a:stretch/>
        </p:blipFill>
        <p:spPr>
          <a:xfrm>
            <a:off x="-4582727" y="1649066"/>
            <a:ext cx="4299840" cy="2774716"/>
          </a:xfrm>
          <a:prstGeom prst="rect">
            <a:avLst/>
          </a:prstGeom>
          <a:ln>
            <a:solidFill>
              <a:schemeClr val="bg1"/>
            </a:solidFill>
          </a:ln>
        </p:spPr>
      </p:pic>
    </p:spTree>
    <p:extLst>
      <p:ext uri="{BB962C8B-B14F-4D97-AF65-F5344CB8AC3E}">
        <p14:creationId xmlns:p14="http://schemas.microsoft.com/office/powerpoint/2010/main" val="3630842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1E05A7F8-682B-4065-8D31-60604AC9B5E1}"/>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6302125" y="2757950"/>
            <a:ext cx="1527232"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7201309" y="2757949"/>
            <a:ext cx="2331585"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Cleaning</a:t>
            </a:r>
          </a:p>
        </p:txBody>
      </p:sp>
      <p:sp>
        <p:nvSpPr>
          <p:cNvPr id="9" name="TextBox 8">
            <a:extLst>
              <a:ext uri="{FF2B5EF4-FFF2-40B4-BE49-F238E27FC236}">
                <a16:creationId xmlns:a16="http://schemas.microsoft.com/office/drawing/2014/main" id="{23D1FD1E-C023-4D45-9C58-21BA48831A47}"/>
              </a:ext>
            </a:extLst>
          </p:cNvPr>
          <p:cNvSpPr txBox="1"/>
          <p:nvPr/>
        </p:nvSpPr>
        <p:spPr>
          <a:xfrm>
            <a:off x="6302125" y="3315055"/>
            <a:ext cx="2064977" cy="107721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&amp;</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MongoDB</a:t>
            </a:r>
          </a:p>
        </p:txBody>
      </p:sp>
      <p:pic>
        <p:nvPicPr>
          <p:cNvPr id="3" name="Graphic 2" descr="Database">
            <a:extLst>
              <a:ext uri="{FF2B5EF4-FFF2-40B4-BE49-F238E27FC236}">
                <a16:creationId xmlns:a16="http://schemas.microsoft.com/office/drawing/2014/main" id="{A5165B82-7690-4B45-B572-8C9DBD7EC9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48301" y="1092000"/>
            <a:ext cx="1829289" cy="1614676"/>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76D8F586-E24E-464D-B1BA-A32C80A22A91}"/>
              </a:ext>
            </a:extLst>
          </p:cNvPr>
          <p:cNvPicPr>
            <a:picLocks noChangeAspect="1"/>
          </p:cNvPicPr>
          <p:nvPr/>
        </p:nvPicPr>
        <p:blipFill rotWithShape="1">
          <a:blip r:embed="rId4">
            <a:extLst>
              <a:ext uri="{28A0092B-C50C-407E-A947-70E740481C1C}">
                <a14:useLocalDpi xmlns:a14="http://schemas.microsoft.com/office/drawing/2010/main" val="0"/>
              </a:ext>
            </a:extLst>
          </a:blip>
          <a:srcRect l="14440" t="4409"/>
          <a:stretch/>
        </p:blipFill>
        <p:spPr>
          <a:xfrm>
            <a:off x="1804792" y="1496666"/>
            <a:ext cx="4299840" cy="2774716"/>
          </a:xfrm>
          <a:prstGeom prst="rect">
            <a:avLst/>
          </a:prstGeom>
          <a:ln>
            <a:solidFill>
              <a:schemeClr val="bg1"/>
            </a:solidFill>
          </a:ln>
        </p:spPr>
      </p:pic>
      <p:sp>
        <p:nvSpPr>
          <p:cNvPr id="6" name="TextBox 5">
            <a:extLst>
              <a:ext uri="{FF2B5EF4-FFF2-40B4-BE49-F238E27FC236}">
                <a16:creationId xmlns:a16="http://schemas.microsoft.com/office/drawing/2014/main" id="{A02503BA-0E7F-4EF6-9BCA-879FFC307AFB}"/>
              </a:ext>
            </a:extLst>
          </p:cNvPr>
          <p:cNvSpPr txBox="1"/>
          <p:nvPr/>
        </p:nvSpPr>
        <p:spPr>
          <a:xfrm>
            <a:off x="4597945" y="4631069"/>
            <a:ext cx="3408359"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The dataset was very clean and had lots of information that can be used for different types of analysis</a:t>
            </a:r>
          </a:p>
        </p:txBody>
      </p:sp>
    </p:spTree>
    <p:extLst>
      <p:ext uri="{BB962C8B-B14F-4D97-AF65-F5344CB8AC3E}">
        <p14:creationId xmlns:p14="http://schemas.microsoft.com/office/powerpoint/2010/main" val="3420969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4671237-B7EA-42C4-9D34-18A1D5B09DAC}"/>
              </a:ext>
            </a:extLst>
          </p:cNvPr>
          <p:cNvGrpSpPr/>
          <p:nvPr/>
        </p:nvGrpSpPr>
        <p:grpSpPr>
          <a:xfrm>
            <a:off x="867497" y="483621"/>
            <a:ext cx="5890758" cy="5890758"/>
            <a:chOff x="3075120" y="483621"/>
            <a:chExt cx="5890758" cy="5890758"/>
          </a:xfrm>
        </p:grpSpPr>
        <p:sp>
          <p:nvSpPr>
            <p:cNvPr id="13" name="Oval 12">
              <a:extLst>
                <a:ext uri="{FF2B5EF4-FFF2-40B4-BE49-F238E27FC236}">
                  <a16:creationId xmlns:a16="http://schemas.microsoft.com/office/drawing/2014/main" id="{A2500A15-87C2-42F7-A3CA-88A622D9874A}"/>
                </a:ext>
              </a:extLst>
            </p:cNvPr>
            <p:cNvSpPr/>
            <p:nvPr/>
          </p:nvSpPr>
          <p:spPr>
            <a:xfrm>
              <a:off x="3075120"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5093224" y="4998906"/>
              <a:ext cx="233158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200" dirty="0">
                  <a:solidFill>
                    <a:prstClr val="white"/>
                  </a:solidFill>
                  <a:latin typeface="Bahnschrift Light" panose="020B0502040204020203" pitchFamily="34" charset="0"/>
                </a:rPr>
                <a:t>CODING</a:t>
              </a:r>
              <a:endPar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endParaRPr>
            </a:p>
          </p:txBody>
        </p:sp>
        <p:pic>
          <p:nvPicPr>
            <p:cNvPr id="20" name="Graphic 19" descr="Programmer">
              <a:extLst>
                <a:ext uri="{FF2B5EF4-FFF2-40B4-BE49-F238E27FC236}">
                  <a16:creationId xmlns:a16="http://schemas.microsoft.com/office/drawing/2014/main" id="{5B4D8C54-3E6E-4991-AD02-A036AF7269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78989" y="1266738"/>
              <a:ext cx="3834023" cy="3834023"/>
            </a:xfrm>
            <a:prstGeom prst="rect">
              <a:avLst/>
            </a:prstGeom>
          </p:spPr>
        </p:pic>
      </p:gr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98765379-2DA6-44E1-BA81-D25C91FD50E0}"/>
                  </a:ext>
                </a:extLst>
              </p:cNvPr>
              <p:cNvGraphicFramePr>
                <a:graphicFrameLocks noChangeAspect="1"/>
              </p:cNvGraphicFramePr>
              <p:nvPr>
                <p:extLst>
                  <p:ext uri="{D42A27DB-BD31-4B8C-83A1-F6EECF244321}">
                    <p14:modId xmlns:p14="http://schemas.microsoft.com/office/powerpoint/2010/main" val="3120544054"/>
                  </p:ext>
                </p:extLst>
              </p:nvPr>
            </p:nvGraphicFramePr>
            <p:xfrm>
              <a:off x="6989189" y="2095856"/>
              <a:ext cx="2409781" cy="2409781"/>
            </p:xfrm>
            <a:graphic>
              <a:graphicData uri="http://schemas.microsoft.com/office/powerpoint/2016/slidezoom">
                <pslz:sldZm>
                  <pslz:sldZmObj sldId="264" cId="1738319845">
                    <pslz:zmPr id="{828A36DB-06AB-4429-B6F6-7A3908E6DD69}"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409781" cy="2409781"/>
                        </a:xfrm>
                        <a:prstGeom prst="rect">
                          <a:avLst/>
                        </a:prstGeom>
                      </p166:spPr>
                    </pslz:zmPr>
                  </pslz:sldZmObj>
                </pslz:sldZm>
              </a:graphicData>
            </a:graphic>
          </p:graphicFrame>
        </mc:Choice>
        <mc:Fallback xmlns="">
          <p:pic>
            <p:nvPicPr>
              <p:cNvPr id="11" name="Slide Zoom 10">
                <a:hlinkClick r:id="rId5" action="ppaction://hlinksldjump"/>
                <a:extLst>
                  <a:ext uri="{FF2B5EF4-FFF2-40B4-BE49-F238E27FC236}">
                    <a16:creationId xmlns:a16="http://schemas.microsoft.com/office/drawing/2014/main" id="{98765379-2DA6-44E1-BA81-D25C91FD50E0}"/>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6989189" y="2095856"/>
                <a:ext cx="2409781" cy="2409781"/>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12C15F86-82E7-4EA7-A6AC-4AF57A47D253}"/>
                  </a:ext>
                </a:extLst>
              </p:cNvPr>
              <p:cNvGraphicFramePr>
                <a:graphicFrameLocks noChangeAspect="1"/>
              </p:cNvGraphicFramePr>
              <p:nvPr>
                <p:extLst>
                  <p:ext uri="{D42A27DB-BD31-4B8C-83A1-F6EECF244321}">
                    <p14:modId xmlns:p14="http://schemas.microsoft.com/office/powerpoint/2010/main" val="478144134"/>
                  </p:ext>
                </p:extLst>
              </p:nvPr>
            </p:nvGraphicFramePr>
            <p:xfrm>
              <a:off x="9629904" y="2436500"/>
              <a:ext cx="1694599" cy="1728491"/>
            </p:xfrm>
            <a:graphic>
              <a:graphicData uri="http://schemas.microsoft.com/office/powerpoint/2016/slidezoom">
                <pslz:sldZm>
                  <pslz:sldZmObj sldId="266" cId="3513741818">
                    <pslz:zmPr id="{541540F1-A3B1-4860-B5CA-CCCCE9DA8042}"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694599" cy="1728491"/>
                        </a:xfrm>
                        <a:prstGeom prst="rect">
                          <a:avLst/>
                        </a:prstGeom>
                        <a:ln w="3175">
                          <a:solidFill>
                            <a:prstClr val="ltGray"/>
                          </a:solidFill>
                        </a:ln>
                      </p166:spPr>
                    </pslz:zmPr>
                  </pslz:sldZmObj>
                </pslz:sldZm>
              </a:graphicData>
            </a:graphic>
          </p:graphicFrame>
        </mc:Choice>
        <mc:Fallback xmlns="">
          <p:pic>
            <p:nvPicPr>
              <p:cNvPr id="24" name="Slide Zoom 23">
                <a:hlinkClick r:id="rId8" action="ppaction://hlinksldjump"/>
                <a:extLst>
                  <a:ext uri="{FF2B5EF4-FFF2-40B4-BE49-F238E27FC236}">
                    <a16:creationId xmlns:a16="http://schemas.microsoft.com/office/drawing/2014/main" id="{12C15F86-82E7-4EA7-A6AC-4AF57A47D253}"/>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9629904" y="2436500"/>
                <a:ext cx="1694599" cy="1728491"/>
              </a:xfrm>
              <a:prstGeom prst="rect">
                <a:avLst/>
              </a:prstGeom>
              <a:ln w="3175">
                <a:solidFill>
                  <a:prstClr val="ltGray"/>
                </a:solidFill>
              </a:ln>
            </p:spPr>
          </p:pic>
        </mc:Fallback>
      </mc:AlternateContent>
    </p:spTree>
    <p:extLst>
      <p:ext uri="{BB962C8B-B14F-4D97-AF65-F5344CB8AC3E}">
        <p14:creationId xmlns:p14="http://schemas.microsoft.com/office/powerpoint/2010/main" val="3879130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1116775"/>
            <a:ext cx="4558937" cy="283989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Why?</a:t>
            </a:r>
            <a:r>
              <a:rPr lang="en-US" b="1" u="heavy" dirty="0">
                <a:solidFill>
                  <a:schemeClr val="bg1"/>
                </a:solidFill>
                <a:latin typeface="Bahnschrift Light" panose="020B0502040204020203" pitchFamily="34" charset="0"/>
              </a:rPr>
              <a:t>	</a:t>
            </a:r>
          </a:p>
          <a:p>
            <a:endParaRPr lang="en-US" sz="2400" b="1" dirty="0">
              <a:solidFill>
                <a:schemeClr val="bg1"/>
              </a:solidFill>
              <a:latin typeface="Bahnschrift Light" panose="020B0502040204020203" pitchFamily="34" charset="0"/>
            </a:endParaRPr>
          </a:p>
          <a:p>
            <a:r>
              <a:rPr lang="en-US" sz="2400" dirty="0">
                <a:solidFill>
                  <a:schemeClr val="bg1"/>
                </a:solidFill>
                <a:latin typeface="Bahnschrift Light" panose="020B0502040204020203" pitchFamily="34" charset="0"/>
              </a:rPr>
              <a:t>The project exploited DC.js</a:t>
            </a:r>
          </a:p>
          <a:p>
            <a:r>
              <a:rPr lang="en-US" sz="2400" dirty="0">
                <a:solidFill>
                  <a:schemeClr val="bg1"/>
                </a:solidFill>
                <a:latin typeface="Bahnschrift Light" panose="020B0502040204020203" pitchFamily="34" charset="0"/>
              </a:rPr>
              <a:t>Library of </a:t>
            </a:r>
            <a:r>
              <a:rPr lang="en-US" sz="2400" dirty="0" err="1">
                <a:solidFill>
                  <a:schemeClr val="bg1"/>
                </a:solidFill>
                <a:latin typeface="Bahnschrift Light" panose="020B0502040204020203" pitchFamily="34" charset="0"/>
              </a:rPr>
              <a:t>Javascript</a:t>
            </a:r>
            <a:r>
              <a:rPr lang="en-US" sz="2400" dirty="0">
                <a:solidFill>
                  <a:schemeClr val="bg1"/>
                </a:solidFill>
                <a:latin typeface="Bahnschrift Light" panose="020B0502040204020203" pitchFamily="34" charset="0"/>
              </a:rPr>
              <a:t> for its</a:t>
            </a:r>
          </a:p>
          <a:p>
            <a:r>
              <a:rPr lang="en-US" sz="2400" dirty="0">
                <a:solidFill>
                  <a:schemeClr val="bg1"/>
                </a:solidFill>
                <a:latin typeface="Bahnschrift Light" panose="020B0502040204020203" pitchFamily="34" charset="0"/>
              </a:rPr>
              <a:t>ability to work efficiently with large dimensional datasets and its native support of  </a:t>
            </a:r>
            <a:r>
              <a:rPr lang="en-US" sz="2400" dirty="0" err="1">
                <a:solidFill>
                  <a:schemeClr val="bg1"/>
                </a:solidFill>
                <a:latin typeface="Bahnschrift Light" panose="020B0502040204020203" pitchFamily="34" charset="0"/>
              </a:rPr>
              <a:t>Crossfilter</a:t>
            </a:r>
            <a:r>
              <a:rPr lang="en-US" sz="2400" dirty="0">
                <a:solidFill>
                  <a:schemeClr val="bg1"/>
                </a:solidFill>
                <a:latin typeface="Bahnschrift Light" panose="020B0502040204020203" pitchFamily="34" charset="0"/>
              </a:rPr>
              <a:t>.</a:t>
            </a:r>
          </a:p>
          <a:p>
            <a:endParaRPr lang="en-US" sz="2400" b="1" dirty="0">
              <a:solidFill>
                <a:schemeClr val="bg1"/>
              </a:solidFill>
              <a:latin typeface="Bahnschrift Light" panose="020B0502040204020203" pitchFamily="34" charset="0"/>
            </a:endParaRPr>
          </a:p>
        </p:txBody>
      </p:sp>
      <p:pic>
        <p:nvPicPr>
          <p:cNvPr id="2" name="dc.js - Dimensional Charting Javascript Library - Google Chrome 2020-04-26 16-42-22">
            <a:hlinkClick r:id="" action="ppaction://media"/>
            <a:extLst>
              <a:ext uri="{FF2B5EF4-FFF2-40B4-BE49-F238E27FC236}">
                <a16:creationId xmlns:a16="http://schemas.microsoft.com/office/drawing/2014/main" id="{3A38566F-3976-4CE0-ADFF-2E05E7DE44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006" t="17410" r="21653" b="8308"/>
          <a:stretch/>
        </p:blipFill>
        <p:spPr>
          <a:xfrm>
            <a:off x="5052291" y="1116775"/>
            <a:ext cx="5828145" cy="4065939"/>
          </a:xfrm>
          <a:prstGeom prst="rect">
            <a:avLst/>
          </a:prstGeom>
        </p:spPr>
      </p:pic>
    </p:spTree>
    <p:extLst>
      <p:ext uri="{BB962C8B-B14F-4D97-AF65-F5344CB8AC3E}">
        <p14:creationId xmlns:p14="http://schemas.microsoft.com/office/powerpoint/2010/main" val="173831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633449"/>
            <a:ext cx="8412480"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Pros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Great data visualization.</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Performs graphical filtering.</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Fast creation of charts and dashboards.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Creation of highly interactive dashboards.</a:t>
            </a:r>
          </a:p>
          <a:p>
            <a:endParaRPr lang="en-US" sz="3400" dirty="0">
              <a:solidFill>
                <a:schemeClr val="bg1"/>
              </a:solidFill>
              <a:latin typeface="Bahnschrift Light" panose="020B0502040204020203" pitchFamily="34" charset="0"/>
            </a:endParaRPr>
          </a:p>
          <a:p>
            <a:endParaRPr lang="en-US" b="1" u="heavy" dirty="0">
              <a:solidFill>
                <a:schemeClr val="bg1"/>
              </a:solidFill>
              <a:latin typeface="Bahnschrift Light" panose="020B0502040204020203" pitchFamily="34" charset="0"/>
            </a:endParaRPr>
          </a:p>
          <a:p>
            <a:endParaRPr lang="en-US" sz="2400" b="1" dirty="0">
              <a:solidFill>
                <a:schemeClr val="bg1"/>
              </a:solidFill>
              <a:latin typeface="Bahnschrift Light" panose="020B0502040204020203" pitchFamily="34" charset="0"/>
            </a:endParaRPr>
          </a:p>
        </p:txBody>
      </p:sp>
      <p:sp>
        <p:nvSpPr>
          <p:cNvPr id="4" name="Title 1">
            <a:extLst>
              <a:ext uri="{FF2B5EF4-FFF2-40B4-BE49-F238E27FC236}">
                <a16:creationId xmlns:a16="http://schemas.microsoft.com/office/drawing/2014/main" id="{7F0B10A3-B8FA-435E-A80F-23ADC8AB351F}"/>
              </a:ext>
            </a:extLst>
          </p:cNvPr>
          <p:cNvSpPr txBox="1">
            <a:spLocks/>
          </p:cNvSpPr>
          <p:nvPr/>
        </p:nvSpPr>
        <p:spPr>
          <a:xfrm>
            <a:off x="352696" y="3568237"/>
            <a:ext cx="9559929"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Cons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Extremely buggy.</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Lots of workarounds even for the simplest tasks.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Many conflicting solutions.</a:t>
            </a:r>
          </a:p>
          <a:p>
            <a:endParaRPr lang="en-US" b="1" u="heavy" dirty="0">
              <a:solidFill>
                <a:schemeClr val="bg1"/>
              </a:solidFill>
              <a:latin typeface="Bahnschrift Light" panose="020B0502040204020203" pitchFamily="34" charset="0"/>
            </a:endParaRPr>
          </a:p>
          <a:p>
            <a:endParaRPr lang="en-US" sz="2400" b="1"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3513741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98F31984-A5FB-4045-91D1-30948C097783}"/>
              </a:ext>
            </a:extLst>
          </p:cNvPr>
          <p:cNvCxnSpPr>
            <a:cxnSpLocks/>
          </p:cNvCxnSpPr>
          <p:nvPr/>
        </p:nvCxnSpPr>
        <p:spPr>
          <a:xfrm flipV="1">
            <a:off x="6069643" y="1705970"/>
            <a:ext cx="1054488" cy="449649"/>
          </a:xfrm>
          <a:prstGeom prst="line">
            <a:avLst/>
          </a:prstGeom>
          <a:ln w="444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9811009-B2BE-481C-AFA5-EDB2E0EB14A5}"/>
              </a:ext>
            </a:extLst>
          </p:cNvPr>
          <p:cNvCxnSpPr>
            <a:cxnSpLocks/>
          </p:cNvCxnSpPr>
          <p:nvPr/>
        </p:nvCxnSpPr>
        <p:spPr>
          <a:xfrm>
            <a:off x="9055718" y="2294647"/>
            <a:ext cx="292998" cy="562019"/>
          </a:xfrm>
          <a:prstGeom prst="line">
            <a:avLst/>
          </a:prstGeom>
          <a:ln w="44450" cap="rnd">
            <a:solidFill>
              <a:schemeClr val="bg1"/>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4C526C02-4665-48C1-B9F7-C4D69B3AA0E7}"/>
                  </a:ext>
                </a:extLst>
              </p:cNvPr>
              <p:cNvGraphicFramePr>
                <a:graphicFrameLocks noChangeAspect="1"/>
              </p:cNvGraphicFramePr>
              <p:nvPr>
                <p:extLst>
                  <p:ext uri="{D42A27DB-BD31-4B8C-83A1-F6EECF244321}">
                    <p14:modId xmlns:p14="http://schemas.microsoft.com/office/powerpoint/2010/main" val="2582684284"/>
                  </p:ext>
                </p:extLst>
              </p:nvPr>
            </p:nvGraphicFramePr>
            <p:xfrm>
              <a:off x="7124130" y="648658"/>
              <a:ext cx="2132295" cy="2132295"/>
            </p:xfrm>
            <a:graphic>
              <a:graphicData uri="http://schemas.microsoft.com/office/powerpoint/2016/slidezoom">
                <pslz:sldZm>
                  <pslz:sldZmObj sldId="270" cId="593335494">
                    <pslz:zmPr id="{7CCCE9A5-A24D-4F88-9D5B-B9C18B0DC3FF}" returnToParent="0"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132295" cy="2132295"/>
                        </a:xfrm>
                        <a:prstGeom prst="rect">
                          <a:avLst/>
                        </a:prstGeom>
                      </p166:spPr>
                    </pslz:zmPr>
                  </pslz:sldZmObj>
                </pslz:sldZm>
              </a:graphicData>
            </a:graphic>
          </p:graphicFrame>
        </mc:Choice>
        <mc:Fallback xmlns="">
          <p:pic>
            <p:nvPicPr>
              <p:cNvPr id="32" name="Slide Zoom 31">
                <a:hlinkClick r:id="rId6" action="ppaction://hlinksldjump"/>
                <a:extLst>
                  <a:ext uri="{FF2B5EF4-FFF2-40B4-BE49-F238E27FC236}">
                    <a16:creationId xmlns:a16="http://schemas.microsoft.com/office/drawing/2014/main" id="{4C526C02-4665-48C1-B9F7-C4D69B3AA0E7}"/>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7124130" y="648658"/>
                <a:ext cx="2132295" cy="213229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A8D29168-3FA7-4CCF-98A6-44CDD0AC77DB}"/>
                  </a:ext>
                </a:extLst>
              </p:cNvPr>
              <p:cNvGraphicFramePr>
                <a:graphicFrameLocks noChangeAspect="1"/>
              </p:cNvGraphicFramePr>
              <p:nvPr>
                <p:extLst>
                  <p:ext uri="{D42A27DB-BD31-4B8C-83A1-F6EECF244321}">
                    <p14:modId xmlns:p14="http://schemas.microsoft.com/office/powerpoint/2010/main" val="781928391"/>
                  </p:ext>
                </p:extLst>
              </p:nvPr>
            </p:nvGraphicFramePr>
            <p:xfrm>
              <a:off x="9055718" y="2503129"/>
              <a:ext cx="2132294" cy="2132294"/>
            </p:xfrm>
            <a:graphic>
              <a:graphicData uri="http://schemas.microsoft.com/office/powerpoint/2016/slidezoom">
                <pslz:sldZm>
                  <pslz:sldZmObj sldId="271" cId="3580221482">
                    <pslz:zmPr id="{B2CD9E65-88EA-43B4-8C74-C7E86C4C93F4}"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132294" cy="2132294"/>
                        </a:xfrm>
                        <a:prstGeom prst="rect">
                          <a:avLst/>
                        </a:prstGeom>
                        <a:ln w="3175">
                          <a:solidFill>
                            <a:prstClr val="ltGray"/>
                          </a:solidFill>
                        </a:ln>
                      </p166:spPr>
                    </pslz:zmPr>
                  </pslz:sldZmObj>
                </pslz:sldZm>
              </a:graphicData>
            </a:graphic>
          </p:graphicFrame>
        </mc:Choice>
        <mc:Fallback xmlns="">
          <p:pic>
            <p:nvPicPr>
              <p:cNvPr id="34" name="Slide Zoom 33">
                <a:hlinkClick r:id="rId8" action="ppaction://hlinksldjump"/>
                <a:extLst>
                  <a:ext uri="{FF2B5EF4-FFF2-40B4-BE49-F238E27FC236}">
                    <a16:creationId xmlns:a16="http://schemas.microsoft.com/office/drawing/2014/main" id="{A8D29168-3FA7-4CCF-98A6-44CDD0AC77DB}"/>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9055718" y="2503129"/>
                <a:ext cx="2132294" cy="2132294"/>
              </a:xfrm>
              <a:prstGeom prst="rect">
                <a:avLst/>
              </a:prstGeom>
              <a:ln w="3175">
                <a:solidFill>
                  <a:prstClr val="ltGray"/>
                </a:solidFill>
              </a:ln>
            </p:spPr>
          </p:pic>
        </mc:Fallback>
      </mc:AlternateContent>
      <p:grpSp>
        <p:nvGrpSpPr>
          <p:cNvPr id="2" name="Group 1">
            <a:extLst>
              <a:ext uri="{FF2B5EF4-FFF2-40B4-BE49-F238E27FC236}">
                <a16:creationId xmlns:a16="http://schemas.microsoft.com/office/drawing/2014/main" id="{762082BC-F06E-4C23-9304-534C05B04AE1}"/>
              </a:ext>
            </a:extLst>
          </p:cNvPr>
          <p:cNvGrpSpPr/>
          <p:nvPr/>
        </p:nvGrpSpPr>
        <p:grpSpPr>
          <a:xfrm>
            <a:off x="322545" y="138893"/>
            <a:ext cx="5890758" cy="5890758"/>
            <a:chOff x="322545" y="138893"/>
            <a:chExt cx="5890758" cy="5890758"/>
          </a:xfrm>
        </p:grpSpPr>
        <p:grpSp>
          <p:nvGrpSpPr>
            <p:cNvPr id="5" name="Group 4">
              <a:extLst>
                <a:ext uri="{FF2B5EF4-FFF2-40B4-BE49-F238E27FC236}">
                  <a16:creationId xmlns:a16="http://schemas.microsoft.com/office/drawing/2014/main" id="{285FA90C-9C71-4524-9EE0-5754A5601D60}"/>
                </a:ext>
              </a:extLst>
            </p:cNvPr>
            <p:cNvGrpSpPr/>
            <p:nvPr/>
          </p:nvGrpSpPr>
          <p:grpSpPr>
            <a:xfrm>
              <a:off x="322545" y="138893"/>
              <a:ext cx="5890758" cy="5890758"/>
              <a:chOff x="3083509" y="483621"/>
              <a:chExt cx="5890758" cy="5890758"/>
            </a:xfrm>
          </p:grpSpPr>
          <p:sp>
            <p:nvSpPr>
              <p:cNvPr id="13" name="Oval 12">
                <a:extLst>
                  <a:ext uri="{FF2B5EF4-FFF2-40B4-BE49-F238E27FC236}">
                    <a16:creationId xmlns:a16="http://schemas.microsoft.com/office/drawing/2014/main" id="{A2500A15-87C2-42F7-A3CA-88A622D9874A}"/>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4" name="Graphic 3" descr="Presentation with bar chart">
                <a:extLst>
                  <a:ext uri="{FF2B5EF4-FFF2-40B4-BE49-F238E27FC236}">
                    <a16:creationId xmlns:a16="http://schemas.microsoft.com/office/drawing/2014/main" id="{DE8CF4FC-15D8-486E-A2D8-6566BD2CD1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48111" y="1481111"/>
                <a:ext cx="3895779" cy="3895779"/>
              </a:xfrm>
              <a:prstGeom prst="rect">
                <a:avLst/>
              </a:prstGeom>
            </p:spPr>
          </p:pic>
        </p:grpSp>
        <p:sp>
          <p:nvSpPr>
            <p:cNvPr id="9" name="TextBox 8">
              <a:extLst>
                <a:ext uri="{FF2B5EF4-FFF2-40B4-BE49-F238E27FC236}">
                  <a16:creationId xmlns:a16="http://schemas.microsoft.com/office/drawing/2014/main" id="{23D1FD1E-C023-4D45-9C58-21BA48831A47}"/>
                </a:ext>
              </a:extLst>
            </p:cNvPr>
            <p:cNvSpPr txBox="1"/>
            <p:nvPr/>
          </p:nvSpPr>
          <p:spPr>
            <a:xfrm>
              <a:off x="1737120" y="4792242"/>
              <a:ext cx="306160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Analysis</a:t>
              </a:r>
            </a:p>
          </p:txBody>
        </p:sp>
      </p:grpSp>
    </p:spTree>
    <p:extLst>
      <p:ext uri="{BB962C8B-B14F-4D97-AF65-F5344CB8AC3E}">
        <p14:creationId xmlns:p14="http://schemas.microsoft.com/office/powerpoint/2010/main" val="3772887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TotalTime>
  <Words>231</Words>
  <Application>Microsoft Office PowerPoint</Application>
  <PresentationFormat>Widescreen</PresentationFormat>
  <Paragraphs>39</Paragraphs>
  <Slides>11</Slides>
  <Notes>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Bahnschrift Light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Aydin Jalilov</dc:creator>
  <cp:lastModifiedBy>Aydin Jalilov</cp:lastModifiedBy>
  <cp:revision>37</cp:revision>
  <dcterms:created xsi:type="dcterms:W3CDTF">2020-04-23T19:58:03Z</dcterms:created>
  <dcterms:modified xsi:type="dcterms:W3CDTF">2020-04-27T20:17:03Z</dcterms:modified>
</cp:coreProperties>
</file>